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260" r:id="rId4"/>
    <p:sldId id="257" r:id="rId5"/>
    <p:sldId id="258" r:id="rId6"/>
    <p:sldId id="268" r:id="rId7"/>
    <p:sldId id="270" r:id="rId8"/>
    <p:sldId id="259" r:id="rId9"/>
    <p:sldId id="262" r:id="rId10"/>
    <p:sldId id="263" r:id="rId11"/>
    <p:sldId id="266" r:id="rId12"/>
    <p:sldId id="265" r:id="rId13"/>
    <p:sldId id="261" r:id="rId14"/>
    <p:sldId id="267" r:id="rId15"/>
    <p:sldId id="269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99FF33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48" autoAdjust="0"/>
  </p:normalViewPr>
  <p:slideViewPr>
    <p:cSldViewPr>
      <p:cViewPr varScale="1">
        <p:scale>
          <a:sx n="65" d="100"/>
          <a:sy n="65" d="100"/>
        </p:scale>
        <p:origin x="-13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180E7B-72FD-41C3-A1D1-CB46A34FD51E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D4B5DF-0E6C-4E88-9A46-803AEEF826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B978B-F1D5-4009-B767-F89EA5ABDFE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70FA-B0C8-4199-87BA-8DB5C1FABA3C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78D6B-A25D-440F-8D7F-7119A78910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2A4A-8E8B-4E4B-BEA9-F60DAF1F5D65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33A6-E88F-441B-936F-628B15226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3E1C5-8D3A-42B6-BD5B-1EE8F630C2F7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3C847-5307-4A47-9D7D-8D9B2F0812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669D-D696-402B-BC40-BF5FC736078D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6AE56-B830-4B29-808C-C9C112C5C6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0691-3FC4-4B05-BF76-D48325B277EA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FE870-61C9-4F20-BCEA-DB828AD4BD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BE2F8-9377-46ED-9F66-438009FCC67E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B294F-504D-4A3B-A6BE-8134F18DF8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A0595-6844-4CF8-A7F5-2E969D100F58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97C0-859E-4E03-96D0-4B8608C034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B0D06-E1C5-4311-894C-EFB769206A33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DD1A8-DE4A-4EDE-B7B3-3ACAABD675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D4930-B4FE-4487-9682-4729B8F14A56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7AFF-91FE-4272-80F4-DC723EECC8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BE86A-6871-4E94-A28F-E00F2E461FAD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ADAF1-A53D-45DF-93EF-BA0302C3F7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14FA0-7D8E-46D4-B674-D6455CB0EE9A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5620D-20EC-4B95-B059-119F37D84E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167032-2DFE-4D80-ABD2-2A32BAAC939A}" type="datetimeFigureOut">
              <a:rPr lang="it-IT"/>
              <a:pPr>
                <a:defRPr/>
              </a:pPr>
              <a:t>27/05/2011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1839D1-A54C-47C9-91AE-61B752E3DB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cooperativasolidarieta.org/cooperativa/images/logocolori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ctrTitle" idx="4294967295"/>
          </p:nvPr>
        </p:nvSpPr>
        <p:spPr>
          <a:xfrm>
            <a:off x="611188" y="908050"/>
            <a:ext cx="7772400" cy="147002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92D050"/>
                </a:solidFill>
                <a:latin typeface="Comic Sans MS" pitchFamily="66" charset="0"/>
              </a:rPr>
              <a:t>Visita al vivaio Ibervillea</a:t>
            </a:r>
          </a:p>
        </p:txBody>
      </p:sp>
      <p:pic>
        <p:nvPicPr>
          <p:cNvPr id="14338" name="Immagine 3" descr="IMG_08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708275"/>
            <a:ext cx="4824413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asellaDiTesto 4"/>
          <p:cNvSpPr txBox="1">
            <a:spLocks noChangeArrowheads="1"/>
          </p:cNvSpPr>
          <p:nvPr/>
        </p:nvSpPr>
        <p:spPr bwMode="auto">
          <a:xfrm>
            <a:off x="5940152" y="5445224"/>
            <a:ext cx="26637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Comic Sans MS" pitchFamily="66" charset="0"/>
              </a:rPr>
              <a:t>Classe </a:t>
            </a:r>
            <a:r>
              <a:rPr lang="it-IT" sz="2400" dirty="0" smtClean="0">
                <a:latin typeface="Comic Sans MS" pitchFamily="66" charset="0"/>
              </a:rPr>
              <a:t>1</a:t>
            </a:r>
            <a:r>
              <a:rPr lang="it-IT" sz="2400" baseline="30000" dirty="0" smtClean="0">
                <a:latin typeface="Comic Sans MS" pitchFamily="66" charset="0"/>
              </a:rPr>
              <a:t>a</a:t>
            </a:r>
            <a:r>
              <a:rPr lang="it-IT" sz="2400" dirty="0" smtClean="0">
                <a:latin typeface="Comic Sans MS" pitchFamily="66" charset="0"/>
              </a:rPr>
              <a:t>I</a:t>
            </a:r>
          </a:p>
          <a:p>
            <a:pPr algn="ctr"/>
            <a:r>
              <a:rPr lang="it-IT" sz="2400" dirty="0" smtClean="0">
                <a:latin typeface="Comic Sans MS" pitchFamily="66" charset="0"/>
              </a:rPr>
              <a:t>18 Maggio 2011</a:t>
            </a:r>
            <a:endParaRPr lang="it-IT" sz="2400" dirty="0">
              <a:latin typeface="Comic Sans MS" pitchFamily="66" charset="0"/>
            </a:endParaRPr>
          </a:p>
        </p:txBody>
      </p:sp>
      <p:sp>
        <p:nvSpPr>
          <p:cNvPr id="14340" name="CasellaDiTesto 5"/>
          <p:cNvSpPr txBox="1">
            <a:spLocks noChangeArrowheads="1"/>
          </p:cNvSpPr>
          <p:nvPr/>
        </p:nvSpPr>
        <p:spPr bwMode="auto">
          <a:xfrm>
            <a:off x="395536" y="5517232"/>
            <a:ext cx="4680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Comic Sans MS" pitchFamily="66" charset="0"/>
              </a:rPr>
              <a:t>Scuola </a:t>
            </a:r>
            <a:r>
              <a:rPr lang="it-IT" sz="2400" dirty="0" smtClean="0">
                <a:latin typeface="Comic Sans MS" pitchFamily="66" charset="0"/>
              </a:rPr>
              <a:t>Secondaria </a:t>
            </a:r>
            <a:r>
              <a:rPr lang="it-IT" sz="2400" dirty="0">
                <a:latin typeface="Comic Sans MS" pitchFamily="66" charset="0"/>
              </a:rPr>
              <a:t>di I </a:t>
            </a:r>
            <a:r>
              <a:rPr lang="it-IT" sz="2400" dirty="0" smtClean="0">
                <a:latin typeface="Comic Sans MS" pitchFamily="66" charset="0"/>
              </a:rPr>
              <a:t>grado </a:t>
            </a:r>
            <a:r>
              <a:rPr lang="it-IT" sz="2400" dirty="0">
                <a:latin typeface="Comic Sans MS" pitchFamily="66" charset="0"/>
              </a:rPr>
              <a:t>“Gregorio Russo”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064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dirty="0" smtClean="0">
                <a:latin typeface="Comic Sans MS" pitchFamily="66" charset="0"/>
              </a:rPr>
              <a:t>Veronica ci ha descritto </a:t>
            </a:r>
            <a:r>
              <a:rPr lang="it-IT" sz="3200" dirty="0">
                <a:latin typeface="Comic Sans MS" pitchFamily="66" charset="0"/>
              </a:rPr>
              <a:t>un luogo </a:t>
            </a:r>
            <a:r>
              <a:rPr lang="it-IT" sz="3200" dirty="0" smtClean="0">
                <a:latin typeface="Comic Sans MS" pitchFamily="66" charset="0"/>
              </a:rPr>
              <a:t>bellissimo: una </a:t>
            </a:r>
            <a:r>
              <a:rPr lang="it-IT" sz="3200" dirty="0">
                <a:latin typeface="Comic Sans MS" pitchFamily="66" charset="0"/>
              </a:rPr>
              <a:t>grande montagna,  grotte, alberi, liane, </a:t>
            </a:r>
            <a:r>
              <a:rPr lang="it-IT" sz="3200" dirty="0" smtClean="0">
                <a:latin typeface="Comic Sans MS" pitchFamily="66" charset="0"/>
              </a:rPr>
              <a:t>cascate, muschi </a:t>
            </a:r>
            <a:r>
              <a:rPr lang="it-IT" sz="3200" dirty="0">
                <a:latin typeface="Comic Sans MS" pitchFamily="66" charset="0"/>
              </a:rPr>
              <a:t>e animali …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67544" y="2132856"/>
            <a:ext cx="3672408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000" dirty="0" smtClean="0">
                <a:latin typeface="Comic Sans MS" pitchFamily="66" charset="0"/>
              </a:rPr>
              <a:t>Abbiamo immaginato un luogo straordinario … </a:t>
            </a:r>
            <a:r>
              <a:rPr lang="it-IT" sz="3000" dirty="0" err="1" smtClean="0">
                <a:latin typeface="Comic Sans MS" pitchFamily="66" charset="0"/>
              </a:rPr>
              <a:t>immenso…</a:t>
            </a:r>
            <a:endParaRPr lang="it-IT" sz="3000" dirty="0" smtClean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it-IT" sz="3000" dirty="0" smtClean="0">
                <a:latin typeface="Comic Sans MS" pitchFamily="66" charset="0"/>
              </a:rPr>
              <a:t>Ma, tolte le bende ecco la realtà: un’antica parete di pietre ricca di una fitta vegetazione...</a:t>
            </a:r>
            <a:endParaRPr lang="it-IT" sz="3000" dirty="0">
              <a:latin typeface="Comic Sans MS" pitchFamily="66" charset="0"/>
            </a:endParaRPr>
          </a:p>
        </p:txBody>
      </p:sp>
      <p:pic>
        <p:nvPicPr>
          <p:cNvPr id="3075" name="Picture 3" descr="F:\Vivaio Ibervillea\foto\orto botanico\IMG_0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16832"/>
            <a:ext cx="3958606" cy="394030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Vivaio Ibervillea\foto\orto botanico\IMG_0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04864"/>
            <a:ext cx="6480720" cy="3385451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1187624" y="332656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 smtClean="0">
                <a:latin typeface="Comic Sans MS" pitchFamily="66" charset="0"/>
              </a:rPr>
              <a:t>Abbiamo capito che noi siamo troppo abituati a vedere le cose più grandi considerandole le più belle, invece non è così perché spesso sono le cose più semplici e più piccole ad essere le più belle!! E’ proprio vero </a:t>
            </a:r>
            <a:r>
              <a:rPr lang="it-IT" sz="2400" dirty="0" err="1" smtClean="0">
                <a:latin typeface="Comic Sans MS" pitchFamily="66" charset="0"/>
              </a:rPr>
              <a:t>che…</a:t>
            </a:r>
            <a:endParaRPr lang="it-IT" sz="2400" dirty="0">
              <a:latin typeface="Comic Sans MS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83568" y="5949280"/>
            <a:ext cx="78123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3200" b="1" cap="none" spc="0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L’essenziale è invisibile agli occhi</a:t>
            </a:r>
            <a:endParaRPr lang="it-IT" sz="3200" b="1" cap="none" spc="0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467834">
            <a:off x="3820017" y="2956159"/>
            <a:ext cx="51135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Comic Sans MS" pitchFamily="66" charset="0"/>
              </a:rPr>
              <a:t>“INCORNICIARE”</a:t>
            </a:r>
          </a:p>
          <a:p>
            <a:pPr algn="ctr"/>
            <a:r>
              <a:rPr lang="it-IT" sz="2800" dirty="0" smtClean="0">
                <a:latin typeface="Comic Sans MS" pitchFamily="66" charset="0"/>
              </a:rPr>
              <a:t>l’immagine di una pianta o di una parte del giardino che più ci piaceva. Ed ecco le nostre </a:t>
            </a:r>
            <a:r>
              <a:rPr lang="it-IT" sz="2800" dirty="0" err="1" smtClean="0">
                <a:latin typeface="Comic Sans MS" pitchFamily="66" charset="0"/>
              </a:rPr>
              <a:t>foto…</a:t>
            </a:r>
            <a:r>
              <a:rPr lang="it-IT" sz="2800" dirty="0" smtClean="0">
                <a:latin typeface="Comic Sans MS" pitchFamily="66" charset="0"/>
              </a:rPr>
              <a:t> dal vivo!</a:t>
            </a:r>
            <a:endParaRPr lang="it-IT" sz="2800" dirty="0">
              <a:latin typeface="Comic Sans MS" pitchFamily="66" charset="0"/>
            </a:endParaRPr>
          </a:p>
        </p:txBody>
      </p:sp>
      <p:pic>
        <p:nvPicPr>
          <p:cNvPr id="5122" name="Picture 2" descr="F:\Vivaio Ibervillea\foto\orto botanico\IMG_0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59673">
            <a:off x="302131" y="518696"/>
            <a:ext cx="4228247" cy="2818832"/>
          </a:xfrm>
          <a:prstGeom prst="rect">
            <a:avLst/>
          </a:prstGeom>
          <a:noFill/>
        </p:spPr>
      </p:pic>
      <p:pic>
        <p:nvPicPr>
          <p:cNvPr id="5123" name="Picture 3" descr="F:\Vivaio Ibervillea\foto\orto botanico\IMG_0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6597">
            <a:off x="374725" y="4095210"/>
            <a:ext cx="3545223" cy="2363482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6012160" y="980728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latin typeface="Comic Sans MS" pitchFamily="66" charset="0"/>
              </a:rPr>
              <a:t>3° gioco </a:t>
            </a:r>
            <a:endParaRPr lang="it-IT" sz="32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IMG_09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779955">
            <a:off x="735099" y="939567"/>
            <a:ext cx="3221037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7" descr="IMG_09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02363" y="-12344400"/>
            <a:ext cx="8097838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8" descr="IMG_0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734256" y="-25230184"/>
            <a:ext cx="21890038" cy="145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Vivaio Ibervillea\foto\orto botanico\IMG_09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22259">
            <a:off x="4690873" y="1731166"/>
            <a:ext cx="3352008" cy="2234672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4427984" y="4509120"/>
            <a:ext cx="4464496" cy="2031325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Veronica ci ha fatto scegliere una scultura floreale che ci piaceva di più</a:t>
            </a:r>
          </a:p>
          <a:p>
            <a:r>
              <a:rPr lang="it-IT" dirty="0" smtClean="0">
                <a:latin typeface="Comic Sans MS" pitchFamily="66" charset="0"/>
              </a:rPr>
              <a:t>per poi darle un nome , tra cui “UNA VITA CHE RINASCE”  e  “LE ROSE DEL DESERTO”</a:t>
            </a:r>
          </a:p>
          <a:p>
            <a:endParaRPr lang="it-IT" dirty="0" smtClean="0">
              <a:latin typeface="Comic Sans MS" pitchFamily="66" charset="0"/>
            </a:endParaRPr>
          </a:p>
          <a:p>
            <a:endParaRPr lang="it-IT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4932040" y="83671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4°gioco</a:t>
            </a:r>
            <a:endParaRPr lang="it-IT" sz="32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20939931">
            <a:off x="26871" y="355413"/>
            <a:ext cx="378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omic Sans MS" pitchFamily="66" charset="0"/>
              </a:rPr>
              <a:t>5° gioco</a:t>
            </a:r>
            <a:r>
              <a:rPr lang="it-IT" dirty="0" smtClean="0">
                <a:latin typeface="Comic Sans MS" pitchFamily="66" charset="0"/>
              </a:rPr>
              <a:t>: I SUONI DELLA NATURA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1600" y="1340768"/>
            <a:ext cx="2592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omic Sans MS" pitchFamily="66" charset="0"/>
              </a:rPr>
              <a:t>Un altro gioco che ci ha affascinato molto è stato l’ascolto dei suoni dell’ambiente circostante, che abbiamo registrato su alcuni foglietti sotto forma di disegni o di onde sonore.</a:t>
            </a:r>
            <a:endParaRPr lang="it-IT" sz="2400" dirty="0">
              <a:latin typeface="Comic Sans MS" pitchFamily="66" charset="0"/>
            </a:endParaRPr>
          </a:p>
        </p:txBody>
      </p:sp>
      <p:pic>
        <p:nvPicPr>
          <p:cNvPr id="6" name="Immagine 5" descr="IMG_09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59" y="260647"/>
            <a:ext cx="4320483" cy="2880321"/>
          </a:xfrm>
          <a:prstGeom prst="rect">
            <a:avLst/>
          </a:prstGeom>
        </p:spPr>
      </p:pic>
      <p:pic>
        <p:nvPicPr>
          <p:cNvPr id="7" name="Immagine 6" descr="IMG_0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17032"/>
            <a:ext cx="4247964" cy="283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9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420888"/>
            <a:ext cx="6408712" cy="42724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59632" y="116632"/>
            <a:ext cx="712879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Comic Sans MS" pitchFamily="66" charset="0"/>
              </a:rPr>
              <a:t>IL  PLANISFERO </a:t>
            </a:r>
          </a:p>
          <a:p>
            <a:r>
              <a:rPr lang="it-IT" sz="2400" dirty="0" smtClean="0">
                <a:latin typeface="Comic Sans MS" pitchFamily="66" charset="0"/>
              </a:rPr>
              <a:t>Per la gioia della nostra prof. di scienze, Giusy ci ha condotto attraverso “il giro del mondo con le piante": infatti nel terreno è disegnato con delle pietre un planisfero che fa vedere la distribuzione delle piante grasse nel mondo</a:t>
            </a:r>
          </a:p>
          <a:p>
            <a:r>
              <a:rPr lang="it-IT" dirty="0" smtClean="0"/>
              <a:t> </a:t>
            </a:r>
          </a:p>
          <a:p>
            <a:r>
              <a:rPr lang="it-IT" dirty="0" smtClean="0"/>
              <a:t> 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9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4151" y="700508"/>
            <a:ext cx="6192688" cy="4128459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/>
          <a:lstStyle/>
          <a:p>
            <a:endParaRPr lang="it-IT" smtClean="0"/>
          </a:p>
          <a:p>
            <a:endParaRPr lang="it-IT" smtClean="0"/>
          </a:p>
          <a:p>
            <a:endParaRPr lang="it-IT" smtClean="0"/>
          </a:p>
          <a:p>
            <a:endParaRPr lang="it-IT" dirty="0"/>
          </a:p>
        </p:txBody>
      </p:sp>
      <p:sp>
        <p:nvSpPr>
          <p:cNvPr id="16" name="Titolo 15"/>
          <p:cNvSpPr>
            <a:spLocks noGrp="1"/>
          </p:cNvSpPr>
          <p:nvPr>
            <p:ph type="title" idx="4294967295"/>
          </p:nvPr>
        </p:nvSpPr>
        <p:spPr>
          <a:xfrm>
            <a:off x="0" y="4800600"/>
            <a:ext cx="5486400" cy="566738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971600" y="5013176"/>
            <a:ext cx="7521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Grazie a Giusy abbiamo imparato tantissime cose sulle straordinarie </a:t>
            </a:r>
            <a:br>
              <a:rPr lang="it-IT" dirty="0" smtClean="0">
                <a:latin typeface="Comic Sans MS" pitchFamily="66" charset="0"/>
              </a:rPr>
            </a:br>
            <a:r>
              <a:rPr lang="it-IT" dirty="0" smtClean="0">
                <a:latin typeface="Comic Sans MS" pitchFamily="66" charset="0"/>
              </a:rPr>
              <a:t>piante succulente! Su quanto siano intelligenti, come questa </a:t>
            </a:r>
            <a:r>
              <a:rPr lang="it-IT" dirty="0" err="1" smtClean="0">
                <a:latin typeface="Comic Sans MS" pitchFamily="66" charset="0"/>
              </a:rPr>
              <a:t>Lythos</a:t>
            </a:r>
            <a:r>
              <a:rPr lang="it-IT" dirty="0" smtClean="0">
                <a:latin typeface="Comic Sans MS" pitchFamily="66" charset="0"/>
              </a:rPr>
              <a:t>, </a:t>
            </a:r>
          </a:p>
          <a:p>
            <a:r>
              <a:rPr lang="it-IT" dirty="0" smtClean="0">
                <a:latin typeface="Comic Sans MS" pitchFamily="66" charset="0"/>
              </a:rPr>
              <a:t>che si mimetizza fino a sembrare una pietra per non farsi </a:t>
            </a:r>
            <a:r>
              <a:rPr lang="it-IT" dirty="0" err="1" smtClean="0">
                <a:latin typeface="Comic Sans MS" pitchFamily="66" charset="0"/>
              </a:rPr>
              <a:t>mangiare…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04564" y="1376772"/>
            <a:ext cx="5832648" cy="38884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92080" y="1196752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Comic Sans MS" pitchFamily="66" charset="0"/>
              </a:rPr>
              <a:t>O su quanto siano preziose,</a:t>
            </a:r>
          </a:p>
          <a:p>
            <a:pPr algn="ctr"/>
            <a:r>
              <a:rPr lang="it-IT" sz="3200" dirty="0" smtClean="0">
                <a:latin typeface="Comic Sans MS" pitchFamily="66" charset="0"/>
              </a:rPr>
              <a:t>come l’aloe, con le sue accertate e</a:t>
            </a:r>
          </a:p>
          <a:p>
            <a:pPr algn="ctr"/>
            <a:r>
              <a:rPr lang="it-IT" sz="3200" dirty="0" smtClean="0">
                <a:latin typeface="Comic Sans MS" pitchFamily="66" charset="0"/>
              </a:rPr>
              <a:t>straordinarie proprietà benefiche e curative</a:t>
            </a:r>
            <a:endParaRPr lang="it-IT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9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72815"/>
            <a:ext cx="6840760" cy="456050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9513" y="476673"/>
            <a:ext cx="8964488" cy="100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omic Sans MS" pitchFamily="66" charset="0"/>
              </a:rPr>
              <a:t>Infine, anche noi abbiamo trapiantato le nostre piantine in piccoli vasetti che abbiamo potuto portare a casa alle nostre mamme, come ricordo di una giornata davvero indimenticabile e importante.</a:t>
            </a:r>
            <a:endParaRPr lang="it-IT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988840"/>
            <a:ext cx="6696744" cy="44644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5576" y="620689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omic Sans MS" pitchFamily="66" charset="0"/>
              </a:rPr>
              <a:t>Queste sono le piantine “cucciole”, che poi diventeranno grandi come quelle che abbiamo ammirato lungo i sentieri del vivaio!</a:t>
            </a:r>
            <a:endParaRPr lang="it-IT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378904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Il vivaio </a:t>
            </a:r>
            <a:r>
              <a:rPr lang="it-IT" sz="3200" dirty="0" err="1" smtClean="0">
                <a:latin typeface="Comic Sans MS" pitchFamily="66" charset="0"/>
              </a:rPr>
              <a:t>Ibervillea</a:t>
            </a:r>
            <a:r>
              <a:rPr lang="it-IT" sz="3200" dirty="0" smtClean="0">
                <a:latin typeface="Comic Sans MS" pitchFamily="66" charset="0"/>
              </a:rPr>
              <a:t> si trova nei locali dell’ex ospedale psichiatrico di Palermo ed è specializzato nella coltivazione e nella vendita di piante succulente (grasse).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4098" name="Picture 2" descr="F:\Vivaio Ibervillea\foto\orto botanico\IMG_0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2605">
            <a:off x="226374" y="384523"/>
            <a:ext cx="3331124" cy="2220749"/>
          </a:xfrm>
          <a:prstGeom prst="rect">
            <a:avLst/>
          </a:prstGeom>
          <a:noFill/>
        </p:spPr>
      </p:pic>
      <p:pic>
        <p:nvPicPr>
          <p:cNvPr id="4099" name="Picture 3" descr="F:\Vivaio Ibervillea\foto\orto botanico\IMG_0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51251">
            <a:off x="4367955" y="713821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052990" y="1385646"/>
            <a:ext cx="6317940" cy="4211960"/>
          </a:xfrm>
          <a:prstGeom prst="rect">
            <a:avLst/>
          </a:prstGeom>
        </p:spPr>
      </p:pic>
      <p:pic>
        <p:nvPicPr>
          <p:cNvPr id="3" name="Immagine 2" descr="IMG_0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32656"/>
            <a:ext cx="4644516" cy="309634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427984" y="3861048"/>
            <a:ext cx="4392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Comic Sans MS" pitchFamily="66" charset="0"/>
              </a:rPr>
              <a:t>Davvero non immaginavamo che</a:t>
            </a:r>
          </a:p>
          <a:p>
            <a:r>
              <a:rPr lang="it-IT" sz="2800" dirty="0" smtClean="0">
                <a:latin typeface="Comic Sans MS" pitchFamily="66" charset="0"/>
              </a:rPr>
              <a:t> nel cuore di Palermo potesse esserci</a:t>
            </a:r>
          </a:p>
          <a:p>
            <a:r>
              <a:rPr lang="it-IT" sz="2800" dirty="0" smtClean="0">
                <a:latin typeface="Comic Sans MS" pitchFamily="66" charset="0"/>
              </a:rPr>
              <a:t> un luogo così </a:t>
            </a:r>
            <a:r>
              <a:rPr lang="it-IT" sz="2800" dirty="0" err="1" smtClean="0">
                <a:latin typeface="Comic Sans MS" pitchFamily="66" charset="0"/>
              </a:rPr>
              <a:t>incantato…</a:t>
            </a:r>
            <a:endParaRPr lang="it-IT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96443" y="1005008"/>
            <a:ext cx="4659154" cy="449868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9050" h="4445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Comic Sans MS" pitchFamily="66" charset="0"/>
              </a:rPr>
              <a:t>E’ gestito dalla Cooperativa sociale “Solidarietà” che opera a Palermo dal 1981 e si occupa di promuovere e favorire l'inserimento socio-lavorativo di persone con problemi di salute mentale. </a:t>
            </a:r>
          </a:p>
        </p:txBody>
      </p:sp>
      <p:pic>
        <p:nvPicPr>
          <p:cNvPr id="18434" name="Picture 4" descr="http://www.cooperativasolidarieta.org/cooperativa/images/logocolori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95536" y="1556792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F:\Vivaio Ibervillea\foto\orto botanico\IMG_0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47529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0" y="3933056"/>
            <a:ext cx="91440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Il vivaio si trova all’interno di un’area chiamata </a:t>
            </a:r>
            <a:br>
              <a:rPr lang="it-IT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</a:br>
            <a:r>
              <a:rPr lang="it-IT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“</a:t>
            </a:r>
            <a:r>
              <a:rPr lang="it-IT" sz="32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Vignicella</a:t>
            </a:r>
            <a:r>
              <a:rPr lang="it-IT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” che dal </a:t>
            </a:r>
            <a:r>
              <a:rPr lang="it-IT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1600 apparteneva </a:t>
            </a:r>
            <a:r>
              <a:rPr lang="it-IT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ai padri </a:t>
            </a:r>
            <a:r>
              <a:rPr lang="it-IT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Gesuiti 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692275" y="528033"/>
            <a:ext cx="57229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32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Il vivaio ha due serre e un grande giardino roccioso con numerose piante succulente.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7410" name="Picture 2" descr="F:\Vivaio Ibervillea\foto\orto botanico\IMG_0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5" y="2420938"/>
            <a:ext cx="55086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60648"/>
            <a:ext cx="8820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latin typeface="Comic Sans MS" pitchFamily="66" charset="0"/>
              </a:rPr>
              <a:t>Le nostre guide, Veronica e Giusy, ci hanno accolto all’ingresso per spiegarci quale esperienza stavamo per vivere.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4869160"/>
            <a:ext cx="9144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 smtClean="0">
              <a:latin typeface="Comic Sans MS" pitchFamily="66" charset="0"/>
            </a:endParaRPr>
          </a:p>
          <a:p>
            <a:r>
              <a:rPr lang="it-IT" sz="2400" dirty="0" smtClean="0">
                <a:latin typeface="Comic Sans MS" pitchFamily="66" charset="0"/>
              </a:rPr>
              <a:t>Prima di entrare, però, Veronica ci ha donato un ciondolo di legno sul quale ha trascritto ciascuno dei nostri nomi. E’ stato per noi un bellissimo souvenir da portare a casa per ricordarci di questa giornata così speciale. </a:t>
            </a:r>
          </a:p>
          <a:p>
            <a:endParaRPr lang="it-IT" dirty="0"/>
          </a:p>
        </p:txBody>
      </p:sp>
      <p:pic>
        <p:nvPicPr>
          <p:cNvPr id="4" name="Immagine 3" descr="IMG_08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652802"/>
            <a:ext cx="5256584" cy="3504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959219" y="2967335"/>
            <a:ext cx="3225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serire</a:t>
            </a:r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testo</a:t>
            </a:r>
          </a:p>
        </p:txBody>
      </p:sp>
      <p:sp>
        <p:nvSpPr>
          <p:cNvPr id="5" name="Rettangolo 4"/>
          <p:cNvSpPr/>
          <p:nvPr/>
        </p:nvSpPr>
        <p:spPr>
          <a:xfrm>
            <a:off x="1475656" y="260648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5400" b="1" spc="50" dirty="0" smtClean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GIOCARE</a:t>
            </a:r>
          </a:p>
          <a:p>
            <a:pPr lvl="0" algn="ctr"/>
            <a:r>
              <a:rPr lang="it-IT" sz="5400" b="1" spc="50" dirty="0" smtClean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al Vivaio</a:t>
            </a:r>
          </a:p>
        </p:txBody>
      </p:sp>
      <p:pic>
        <p:nvPicPr>
          <p:cNvPr id="7" name="Immagine 6" descr="IMG_0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276872"/>
            <a:ext cx="6439645" cy="42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:\Vivaio Ibervillea\foto\orto botanico\IMG_08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69945">
            <a:off x="480335" y="599708"/>
            <a:ext cx="3068411" cy="244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 descr="F:\Vivaio Ibervillea\foto\orto botanico\IMG_0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10535">
            <a:off x="5459348" y="3757722"/>
            <a:ext cx="3162551" cy="236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CasellaDiTesto 4"/>
          <p:cNvSpPr txBox="1">
            <a:spLocks noChangeArrowheads="1"/>
          </p:cNvSpPr>
          <p:nvPr/>
        </p:nvSpPr>
        <p:spPr bwMode="auto">
          <a:xfrm rot="20635927">
            <a:off x="671248" y="3426295"/>
            <a:ext cx="39833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Abbiamo scoperto che il mondo non è solo davanti a noi, ma anche sopra di noi. </a:t>
            </a:r>
            <a:endParaRPr lang="it-IT" sz="3200" dirty="0"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756455">
            <a:off x="4312914" y="779317"/>
            <a:ext cx="432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Comic Sans MS" pitchFamily="66" charset="0"/>
              </a:rPr>
              <a:t>1°gioco</a:t>
            </a:r>
            <a:r>
              <a:rPr lang="it-IT" sz="3200" dirty="0" smtClean="0">
                <a:latin typeface="Comic Sans MS" pitchFamily="66" charset="0"/>
              </a:rPr>
              <a:t>: guardare il cielo dall’alto come se avessimo un occhio sopra la testa</a:t>
            </a:r>
            <a:endParaRPr lang="it-IT" sz="32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06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 smtClean="0">
                <a:latin typeface="Comic Sans MS" pitchFamily="66" charset="0"/>
              </a:rPr>
              <a:t>2</a:t>
            </a:r>
            <a:r>
              <a:rPr lang="it-IT" sz="3200" b="1" dirty="0">
                <a:latin typeface="Comic Sans MS" pitchFamily="66" charset="0"/>
              </a:rPr>
              <a:t>° </a:t>
            </a:r>
            <a:r>
              <a:rPr lang="it-IT" sz="3200" b="1" dirty="0" smtClean="0">
                <a:latin typeface="Comic Sans MS" pitchFamily="66" charset="0"/>
              </a:rPr>
              <a:t>gioco: Immagina ad occhi bendati...</a:t>
            </a:r>
            <a:endParaRPr lang="it-IT" sz="3200" b="1" dirty="0">
              <a:latin typeface="Comic Sans MS" pitchFamily="66" charset="0"/>
            </a:endParaRPr>
          </a:p>
        </p:txBody>
      </p:sp>
      <p:pic>
        <p:nvPicPr>
          <p:cNvPr id="2050" name="Picture 2" descr="F:\Vivaio Ibervillea\foto\orto botanico\IMG_0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48091">
            <a:off x="866050" y="1367218"/>
            <a:ext cx="3622779" cy="2734778"/>
          </a:xfrm>
          <a:prstGeom prst="rect">
            <a:avLst/>
          </a:prstGeom>
          <a:noFill/>
        </p:spPr>
      </p:pic>
      <p:pic>
        <p:nvPicPr>
          <p:cNvPr id="2051" name="Picture 3" descr="F:\Vivaio Ibervillea\foto\orto botanico\IMG_0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1820">
            <a:off x="4978563" y="1416876"/>
            <a:ext cx="4024081" cy="268272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043608" y="4303455"/>
            <a:ext cx="7128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Dopo averci bendato, Veronica, Giusy e le nostre insegnanti ci hanno guidato in silenzio lungo un sentiero. Una prova </a:t>
            </a:r>
            <a:r>
              <a:rPr lang="it-IT" sz="3200" dirty="0" err="1" smtClean="0">
                <a:latin typeface="Comic Sans MS" pitchFamily="66" charset="0"/>
              </a:rPr>
              <a:t>di…</a:t>
            </a:r>
            <a:r>
              <a:rPr lang="it-IT" sz="3200" dirty="0" smtClean="0">
                <a:latin typeface="Comic Sans MS" pitchFamily="66" charset="0"/>
              </a:rPr>
              <a:t> fiducia nelle mani altrui!</a:t>
            </a:r>
            <a:endParaRPr lang="it-IT" sz="32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587</Words>
  <Application>Microsoft Office PowerPoint</Application>
  <PresentationFormat>Presentazione su schermo (4:3)</PresentationFormat>
  <Paragraphs>49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Visita al vivaio Ibervillea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   </vt:lpstr>
      <vt:lpstr>Diapositiva 17</vt:lpstr>
      <vt:lpstr>Diapositiva 18</vt:lpstr>
      <vt:lpstr>Diapositiva 19</vt:lpstr>
      <vt:lpstr>Diapositiva 20</vt:lpstr>
      <vt:lpstr>Diapositiva 21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Visita al vivaio Ibervillea</dc:title>
  <dc:creator> </dc:creator>
  <cp:lastModifiedBy>Valentina</cp:lastModifiedBy>
  <cp:revision>43</cp:revision>
  <dcterms:created xsi:type="dcterms:W3CDTF">2011-05-25T11:52:28Z</dcterms:created>
  <dcterms:modified xsi:type="dcterms:W3CDTF">2011-05-26T22:47:51Z</dcterms:modified>
</cp:coreProperties>
</file>